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8"/>
  </p:notesMasterIdLst>
  <p:sldIdLst>
    <p:sldId id="273" r:id="rId6"/>
    <p:sldId id="283" r:id="rId7"/>
    <p:sldId id="288" r:id="rId8"/>
    <p:sldId id="289" r:id="rId9"/>
    <p:sldId id="276" r:id="rId10"/>
    <p:sldId id="287" r:id="rId11"/>
    <p:sldId id="278" r:id="rId12"/>
    <p:sldId id="284" r:id="rId13"/>
    <p:sldId id="291" r:id="rId14"/>
    <p:sldId id="285" r:id="rId15"/>
    <p:sldId id="290" r:id="rId16"/>
    <p:sldId id="286" r:id="rId17"/>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70" d="100"/>
          <a:sy n="70" d="100"/>
        </p:scale>
        <p:origin x="1180" y="60"/>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10/3/2019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dirty="0" smtClean="0">
                <a:solidFill>
                  <a:schemeClr val="tx1"/>
                </a:solidFill>
              </a:rPr>
              <a:t>Washoe County Board of Adjustment</a:t>
            </a:r>
            <a:endParaRPr lang="en-US" sz="2800" b="1" i="1" dirty="0" smtClean="0">
              <a:solidFill>
                <a:schemeClr val="tx1"/>
              </a:solidFill>
            </a:endParaRPr>
          </a:p>
          <a:p>
            <a:pPr>
              <a:spcBef>
                <a:spcPts val="0"/>
              </a:spcBef>
            </a:pPr>
            <a:r>
              <a:rPr lang="en-US" sz="2400" b="1" i="1" dirty="0" smtClean="0">
                <a:solidFill>
                  <a:schemeClr val="tx1"/>
                </a:solidFill>
              </a:rPr>
              <a:t>October 3, 2019</a:t>
            </a:r>
          </a:p>
        </p:txBody>
      </p:sp>
      <p:sp>
        <p:nvSpPr>
          <p:cNvPr id="4" name="Title 3"/>
          <p:cNvSpPr>
            <a:spLocks noGrp="1"/>
          </p:cNvSpPr>
          <p:nvPr>
            <p:ph type="ctrTitle"/>
          </p:nvPr>
        </p:nvSpPr>
        <p:spPr>
          <a:xfrm>
            <a:off x="495300" y="1066800"/>
            <a:ext cx="8229600" cy="811530"/>
          </a:xfrm>
        </p:spPr>
        <p:txBody>
          <a:bodyPr/>
          <a:lstStyle/>
          <a:p>
            <a:r>
              <a:rPr lang="en-US" sz="4000" dirty="0">
                <a:solidFill>
                  <a:schemeClr val="tx1"/>
                </a:solidFill>
              </a:rPr>
              <a:t>SPECIAL USE PERMIT CASE </a:t>
            </a:r>
            <a:r>
              <a:rPr lang="en-US" sz="4000" dirty="0" smtClean="0">
                <a:solidFill>
                  <a:schemeClr val="tx1"/>
                </a:solidFill>
              </a:rPr>
              <a:t>NUMBER	WSUP19-0016 </a:t>
            </a:r>
            <a:r>
              <a:rPr lang="en-US" sz="4000" dirty="0" smtClean="0">
                <a:solidFill>
                  <a:schemeClr val="tx1"/>
                </a:solidFill>
              </a:rPr>
              <a:t/>
            </a:r>
            <a:br>
              <a:rPr lang="en-US" sz="4000" dirty="0" smtClean="0">
                <a:solidFill>
                  <a:schemeClr val="tx1"/>
                </a:solidFill>
              </a:rPr>
            </a:br>
            <a:r>
              <a:rPr lang="en-US" sz="4000" dirty="0" smtClean="0">
                <a:solidFill>
                  <a:schemeClr val="tx1"/>
                </a:solidFill>
              </a:rPr>
              <a:t>Boneyard </a:t>
            </a:r>
            <a:r>
              <a:rPr lang="en-US" sz="4000" dirty="0">
                <a:solidFill>
                  <a:schemeClr val="tx1"/>
                </a:solidFill>
              </a:rPr>
              <a:t>Flat Grading</a:t>
            </a:r>
          </a:p>
        </p:txBody>
      </p:sp>
    </p:spTree>
    <p:extLst>
      <p:ext uri="{BB962C8B-B14F-4D97-AF65-F5344CB8AC3E}">
        <p14:creationId xmlns:p14="http://schemas.microsoft.com/office/powerpoint/2010/main" val="556600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smtClean="0"/>
              <a:t>Request</a:t>
            </a:r>
            <a:endParaRPr lang="en-US" dirty="0"/>
          </a:p>
        </p:txBody>
      </p:sp>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304800" y="1378327"/>
            <a:ext cx="8458200" cy="4031873"/>
          </a:xfrm>
          <a:prstGeom prst="rect">
            <a:avLst/>
          </a:prstGeom>
          <a:noFill/>
        </p:spPr>
        <p:txBody>
          <a:bodyPr wrap="square" rtlCol="0">
            <a:spAutoFit/>
          </a:bodyPr>
          <a:lstStyle/>
          <a:p>
            <a:pPr algn="just"/>
            <a:r>
              <a:rPr lang="en-US" sz="3200" dirty="0" smtClean="0"/>
              <a:t>Excavation </a:t>
            </a:r>
            <a:r>
              <a:rPr lang="en-US" sz="3200" dirty="0"/>
              <a:t>of approximately 500,000 cubic yards of earthen material from the Boneyard Flat area to be used as fill material throughout the Eagle Canyon residential area and the Spanish Springs Business Part industrial area. </a:t>
            </a:r>
            <a:endParaRPr lang="en-US" sz="3200" dirty="0" smtClean="0"/>
          </a:p>
          <a:p>
            <a:pPr algn="just"/>
            <a:endParaRPr lang="en-US" sz="3200" dirty="0"/>
          </a:p>
          <a:p>
            <a:pPr algn="just"/>
            <a:r>
              <a:rPr lang="en-US" sz="3200" dirty="0" smtClean="0"/>
              <a:t>The </a:t>
            </a:r>
            <a:r>
              <a:rPr lang="en-US" sz="3200" dirty="0"/>
              <a:t>project is also intended to increase the holding capacity of the Boneyard Flat flood pool.</a:t>
            </a:r>
          </a:p>
        </p:txBody>
      </p:sp>
    </p:spTree>
    <p:extLst>
      <p:ext uri="{BB962C8B-B14F-4D97-AF65-F5344CB8AC3E}">
        <p14:creationId xmlns:p14="http://schemas.microsoft.com/office/powerpoint/2010/main" val="1108529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792162"/>
          </a:xfrm>
        </p:spPr>
        <p:txBody>
          <a:bodyPr/>
          <a:lstStyle/>
          <a:p>
            <a:pPr algn="r"/>
            <a:r>
              <a:rPr lang="en-US" dirty="0" smtClean="0"/>
              <a:t>Vicinity Map</a:t>
            </a:r>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76199"/>
            <a:ext cx="5715000" cy="66692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6509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792162"/>
          </a:xfrm>
        </p:spPr>
        <p:txBody>
          <a:bodyPr/>
          <a:lstStyle/>
          <a:p>
            <a:pPr algn="r"/>
            <a:r>
              <a:rPr lang="en-US" dirty="0" smtClean="0"/>
              <a:t>Grading Plan</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59" y="7883"/>
            <a:ext cx="4614041" cy="6840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5565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696200" cy="792162"/>
          </a:xfrm>
        </p:spPr>
        <p:txBody>
          <a:bodyPr/>
          <a:lstStyle/>
          <a:p>
            <a:pPr algn="r"/>
            <a:r>
              <a:rPr lang="en-US" dirty="0" smtClean="0"/>
              <a:t>Over Head Photo</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71656"/>
            <a:ext cx="4286790" cy="6754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9697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Overview</a:t>
            </a:r>
            <a:endParaRPr lang="en-US" dirty="0"/>
          </a:p>
        </p:txBody>
      </p:sp>
      <p:sp>
        <p:nvSpPr>
          <p:cNvPr id="4" name="Content Placeholder 3"/>
          <p:cNvSpPr>
            <a:spLocks noGrp="1"/>
          </p:cNvSpPr>
          <p:nvPr>
            <p:ph idx="1"/>
          </p:nvPr>
        </p:nvSpPr>
        <p:spPr/>
        <p:txBody>
          <a:bodyPr/>
          <a:lstStyle/>
          <a:p>
            <a:r>
              <a:rPr lang="en-US" dirty="0" smtClean="0"/>
              <a:t>50 – foot buffer adjacent to property lines</a:t>
            </a:r>
          </a:p>
          <a:p>
            <a:r>
              <a:rPr lang="en-US" dirty="0" smtClean="0"/>
              <a:t>4:1 slopes recommended</a:t>
            </a:r>
          </a:p>
          <a:p>
            <a:r>
              <a:rPr lang="en-US" dirty="0" smtClean="0"/>
              <a:t>Final grading will mimic natural contour</a:t>
            </a:r>
          </a:p>
          <a:p>
            <a:r>
              <a:rPr lang="en-US" dirty="0" smtClean="0"/>
              <a:t>Compliance with generally applicable codes</a:t>
            </a:r>
          </a:p>
          <a:p>
            <a:r>
              <a:rPr lang="en-US" dirty="0" smtClean="0"/>
              <a:t>Increase stormwater capacity</a:t>
            </a:r>
            <a:endParaRPr lang="en-US" dirty="0"/>
          </a:p>
        </p:txBody>
      </p:sp>
    </p:spTree>
    <p:extLst>
      <p:ext uri="{BB962C8B-B14F-4D97-AF65-F5344CB8AC3E}">
        <p14:creationId xmlns:p14="http://schemas.microsoft.com/office/powerpoint/2010/main" val="3761081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a:xfrm>
            <a:off x="152400" y="1066800"/>
            <a:ext cx="5105400" cy="4876800"/>
          </a:xfrm>
        </p:spPr>
        <p:txBody>
          <a:bodyPr>
            <a:normAutofit lnSpcReduction="10000"/>
          </a:bodyPr>
          <a:lstStyle/>
          <a:p>
            <a:r>
              <a:rPr lang="en-US" dirty="0"/>
              <a:t>Notice sent to </a:t>
            </a:r>
            <a:r>
              <a:rPr lang="en-US" dirty="0" smtClean="0"/>
              <a:t>159 </a:t>
            </a:r>
            <a:r>
              <a:rPr lang="en-US" dirty="0"/>
              <a:t>affected property </a:t>
            </a:r>
            <a:r>
              <a:rPr lang="en-US" dirty="0" smtClean="0"/>
              <a:t>owners</a:t>
            </a:r>
          </a:p>
          <a:p>
            <a:r>
              <a:rPr lang="en-US" dirty="0" smtClean="0"/>
              <a:t>Spanish Springs CAB reviewed the application on September 4, 2019:</a:t>
            </a:r>
          </a:p>
          <a:p>
            <a:r>
              <a:rPr lang="en-US" dirty="0" smtClean="0"/>
              <a:t>Recommended approval:</a:t>
            </a:r>
          </a:p>
          <a:p>
            <a:pPr lvl="1"/>
            <a:r>
              <a:rPr lang="en-US" dirty="0" smtClean="0"/>
              <a:t>Flood mitigation a benefit</a:t>
            </a:r>
          </a:p>
          <a:p>
            <a:pPr lvl="1"/>
            <a:r>
              <a:rPr lang="en-US" dirty="0" smtClean="0"/>
              <a:t>No grading on higher slopes</a:t>
            </a:r>
            <a:endParaRPr lang="en-US" dirty="0"/>
          </a:p>
        </p:txBody>
      </p:sp>
      <p:pic>
        <p:nvPicPr>
          <p:cNvPr id="6146" name="Picture 2" descr="C:\Users\rpelham\OneDrive - Washoe County\My Documents\2019 Cases\WSUP19-0016_Boneyard_Flat_Grading\Noticing\WSUP19-0016_Public_Notice_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990600"/>
            <a:ext cx="3744191" cy="484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720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543800" cy="838200"/>
          </a:xfrm>
        </p:spPr>
        <p:txBody>
          <a:bodyPr/>
          <a:lstStyle/>
          <a:p>
            <a:pPr algn="r"/>
            <a:r>
              <a:rPr lang="en-US" sz="4200" dirty="0" smtClean="0"/>
              <a:t>Reviewing Agencies</a:t>
            </a:r>
            <a:endParaRPr lang="en-US" sz="4200" dirty="0"/>
          </a:p>
        </p:txBody>
      </p:sp>
      <p:pic>
        <p:nvPicPr>
          <p:cNvPr id="7170"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56643" y="76200"/>
            <a:ext cx="4165461" cy="66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419600" y="1219200"/>
            <a:ext cx="4495800" cy="954107"/>
          </a:xfrm>
          <a:prstGeom prst="rect">
            <a:avLst/>
          </a:prstGeom>
          <a:noFill/>
        </p:spPr>
        <p:txBody>
          <a:bodyPr wrap="square" rtlCol="0">
            <a:spAutoFit/>
          </a:bodyPr>
          <a:lstStyle/>
          <a:p>
            <a:r>
              <a:rPr lang="en-US" sz="2800" dirty="0" smtClean="0"/>
              <a:t>No recommendations for denial were received.</a:t>
            </a:r>
            <a:endParaRPr lang="en-US" sz="2800" dirty="0"/>
          </a:p>
        </p:txBody>
      </p:sp>
    </p:spTree>
    <p:extLst>
      <p:ext uri="{BB962C8B-B14F-4D97-AF65-F5344CB8AC3E}">
        <p14:creationId xmlns:p14="http://schemas.microsoft.com/office/powerpoint/2010/main" val="2083886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4572000"/>
          </a:xfrm>
        </p:spPr>
        <p:txBody>
          <a:bodyPr>
            <a:normAutofit lnSpcReduction="10000"/>
          </a:bodyPr>
          <a:lstStyle/>
          <a:p>
            <a:pPr marL="0" indent="0" algn="just">
              <a:buNone/>
            </a:pPr>
            <a:r>
              <a:rPr lang="en-US" dirty="0" smtClean="0"/>
              <a:t>1c</a:t>
            </a:r>
            <a:r>
              <a:rPr lang="en-US" dirty="0"/>
              <a:t>.	The applicant shall submit </a:t>
            </a:r>
            <a:r>
              <a:rPr lang="en-US" strike="sngStrike" dirty="0"/>
              <a:t>complete</a:t>
            </a:r>
            <a:r>
              <a:rPr lang="en-US" dirty="0"/>
              <a:t> construction </a:t>
            </a:r>
            <a:r>
              <a:rPr lang="en-US" dirty="0" smtClean="0"/>
              <a:t>plans </a:t>
            </a:r>
            <a:r>
              <a:rPr lang="en-US" u="sng" dirty="0" smtClean="0"/>
              <a:t>with all information necessary for comprehensive review by Washoe County,</a:t>
            </a:r>
            <a:r>
              <a:rPr lang="en-US" dirty="0" smtClean="0"/>
              <a:t>  </a:t>
            </a:r>
            <a:r>
              <a:rPr lang="en-US" dirty="0"/>
              <a:t>and initial building permits shall be issued within two years from the date of approval by Washoe County. The applicant shall complete grading within the time specified by the building permits. Compliance with this condition shall be determined by the Planning and Building Division.</a:t>
            </a:r>
          </a:p>
        </p:txBody>
      </p:sp>
      <p:sp>
        <p:nvSpPr>
          <p:cNvPr id="3" name="Title 2"/>
          <p:cNvSpPr>
            <a:spLocks noGrp="1"/>
          </p:cNvSpPr>
          <p:nvPr>
            <p:ph type="title"/>
          </p:nvPr>
        </p:nvSpPr>
        <p:spPr>
          <a:xfrm>
            <a:off x="1219200" y="76200"/>
            <a:ext cx="7010400" cy="792162"/>
          </a:xfrm>
        </p:spPr>
        <p:txBody>
          <a:bodyPr/>
          <a:lstStyle/>
          <a:p>
            <a:r>
              <a:rPr lang="en-US" dirty="0" smtClean="0"/>
              <a:t>Revised Condition 1C</a:t>
            </a:r>
            <a:endParaRPr lang="en-US" dirty="0"/>
          </a:p>
        </p:txBody>
      </p:sp>
    </p:spTree>
    <p:extLst>
      <p:ext uri="{BB962C8B-B14F-4D97-AF65-F5344CB8AC3E}">
        <p14:creationId xmlns:p14="http://schemas.microsoft.com/office/powerpoint/2010/main" val="1667328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sz="3600" dirty="0" smtClean="0">
                <a:solidFill>
                  <a:schemeClr val="bg1"/>
                </a:solidFill>
              </a:rPr>
              <a:t>Special Use Permit Findings</a:t>
            </a:r>
            <a:endParaRPr lang="en-US" sz="3600" dirty="0">
              <a:solidFill>
                <a:schemeClr val="bg1"/>
              </a:solidFill>
            </a:endParaRPr>
          </a:p>
        </p:txBody>
      </p:sp>
      <p:pic>
        <p:nvPicPr>
          <p:cNvPr id="8194"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147145" y="1828800"/>
            <a:ext cx="8899071"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36635" y="1080250"/>
            <a:ext cx="8768255" cy="461665"/>
          </a:xfrm>
          <a:prstGeom prst="rect">
            <a:avLst/>
          </a:prstGeom>
          <a:noFill/>
        </p:spPr>
        <p:txBody>
          <a:bodyPr wrap="square" rtlCol="0">
            <a:spAutoFit/>
          </a:bodyPr>
          <a:lstStyle/>
          <a:p>
            <a:pPr algn="ctr"/>
            <a:r>
              <a:rPr lang="en-US" sz="2400" b="1" dirty="0" smtClean="0"/>
              <a:t>Staff comments on findings are on page 8 of the staff report.</a:t>
            </a:r>
            <a:endParaRPr lang="en-US" sz="2400" b="1" dirty="0"/>
          </a:p>
        </p:txBody>
      </p:sp>
    </p:spTree>
    <p:extLst>
      <p:ext uri="{BB962C8B-B14F-4D97-AF65-F5344CB8AC3E}">
        <p14:creationId xmlns:p14="http://schemas.microsoft.com/office/powerpoint/2010/main" val="37990015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4572000"/>
          </a:xfrm>
        </p:spPr>
        <p:txBody>
          <a:bodyPr>
            <a:noAutofit/>
          </a:bodyPr>
          <a:lstStyle/>
          <a:p>
            <a:pPr marL="0" indent="0" algn="just">
              <a:buNone/>
            </a:pPr>
            <a:r>
              <a:rPr lang="en-US" sz="4000" dirty="0"/>
              <a:t>Those agencies which reviewed the application recommended conditions in support of approval of the project.  Therefore, after a thorough analysis and review, Special Use Permit Case Number WSUP19-0016 is being recommended for approval with conditions.</a:t>
            </a:r>
          </a:p>
        </p:txBody>
      </p:sp>
      <p:sp>
        <p:nvSpPr>
          <p:cNvPr id="3" name="Title 2"/>
          <p:cNvSpPr>
            <a:spLocks noGrp="1"/>
          </p:cNvSpPr>
          <p:nvPr>
            <p:ph type="title"/>
          </p:nvPr>
        </p:nvSpPr>
        <p:spPr>
          <a:xfrm>
            <a:off x="1219200" y="76200"/>
            <a:ext cx="7543800" cy="792162"/>
          </a:xfrm>
        </p:spPr>
        <p:txBody>
          <a:bodyPr/>
          <a:lstStyle/>
          <a:p>
            <a:r>
              <a:rPr lang="en-US" dirty="0" smtClean="0"/>
              <a:t>Recommendation</a:t>
            </a:r>
            <a:endParaRPr lang="en-US" dirty="0"/>
          </a:p>
        </p:txBody>
      </p:sp>
    </p:spTree>
    <p:extLst>
      <p:ext uri="{BB962C8B-B14F-4D97-AF65-F5344CB8AC3E}">
        <p14:creationId xmlns:p14="http://schemas.microsoft.com/office/powerpoint/2010/main" val="3877322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228600" y="1143000"/>
            <a:ext cx="8610600" cy="4572000"/>
          </a:xfrm>
        </p:spPr>
        <p:txBody>
          <a:bodyPr>
            <a:normAutofit fontScale="92500"/>
          </a:bodyPr>
          <a:lstStyle/>
          <a:p>
            <a:pPr marL="0" indent="0" algn="just">
              <a:lnSpc>
                <a:spcPct val="120000"/>
              </a:lnSpc>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WSUP19-0016 for Spanish Springs Associates, LP,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2200D7ED-6620-45A0-9F13-862FEFE886A3}">
  <ds:schemaRefs>
    <ds:schemaRef ds:uri="http://schemas.microsoft.com/office/infopath/2007/PartnerControls"/>
    <ds:schemaRef ds:uri="http://purl.org/dc/elements/1.1/"/>
    <ds:schemaRef ds:uri="http://schemas.microsoft.com/office/2006/metadata/properties"/>
    <ds:schemaRef ds:uri="http://schemas.microsoft.com/sharepoint/v3"/>
    <ds:schemaRef ds:uri="http://schemas.openxmlformats.org/package/2006/metadata/core-properties"/>
    <ds:schemaRef ds:uri="http://purl.org/dc/terms/"/>
    <ds:schemaRef ds:uri="CEA9126C-A9B1-4F4A-855C-DD0F845697D2"/>
    <ds:schemaRef ds:uri="a94d8b85-37e1-4d17-8d55-8b7d207932bb"/>
    <ds:schemaRef ds:uri="http://schemas.microsoft.com/office/2006/documentManagement/types"/>
    <ds:schemaRef ds:uri="http://schemas.microsoft.com/sharepoint/v3/fields"/>
    <ds:schemaRef ds:uri="http://www.w3.org/XML/1998/namespace"/>
    <ds:schemaRef ds:uri="http://purl.org/dc/dcmitype/"/>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2127</TotalTime>
  <Words>267</Words>
  <Application>Microsoft Office PowerPoint</Application>
  <PresentationFormat>On-screen Show (4:3)</PresentationFormat>
  <Paragraphs>32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Wingdings</vt:lpstr>
      <vt:lpstr>PowerPoint_Template_2015</vt:lpstr>
      <vt:lpstr>SPECIAL USE PERMIT CASE NUMBER WSUP19-0016  Boneyard Flat Grading</vt:lpstr>
      <vt:lpstr>Request</vt:lpstr>
      <vt:lpstr>Vicinity Map</vt:lpstr>
      <vt:lpstr>Grading Plan</vt:lpstr>
      <vt:lpstr>Over Head Photo</vt:lpstr>
      <vt:lpstr>Overview</vt:lpstr>
      <vt:lpstr>Public Notice &amp; CAB</vt:lpstr>
      <vt:lpstr>Reviewing Agencies</vt:lpstr>
      <vt:lpstr>Revised Condition 1C</vt:lpstr>
      <vt:lpstr>Special Use Permit Findings</vt:lpstr>
      <vt:lpstr>Recommendation</vt:lpstr>
      <vt:lpstr>Possible Motion</vt:lpstr>
    </vt:vector>
  </TitlesOfParts>
  <Company>Washoe County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Stark, Katherine</cp:lastModifiedBy>
  <cp:revision>84</cp:revision>
  <cp:lastPrinted>2014-10-07T22:54:33Z</cp:lastPrinted>
  <dcterms:created xsi:type="dcterms:W3CDTF">2015-09-25T21:46:02Z</dcterms:created>
  <dcterms:modified xsi:type="dcterms:W3CDTF">2019-10-03T20:08:06Z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